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4" r:id="rId3"/>
    <p:sldId id="256" r:id="rId4"/>
    <p:sldId id="257" r:id="rId5"/>
    <p:sldId id="260" r:id="rId6"/>
    <p:sldId id="261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5"/>
  </p:normalViewPr>
  <p:slideViewPr>
    <p:cSldViewPr snapToGrid="0" snapToObjects="1">
      <p:cViewPr varScale="1">
        <p:scale>
          <a:sx n="106" d="100"/>
          <a:sy n="106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6FEDB-36F7-5F45-A80D-1968FBA46A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C5F70-1B0E-5C4C-B02E-5D759DBE7C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597AB-44F4-FC4E-B233-E1E9905C2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6D0A5-E5E2-6F4B-A10E-1D2AF2D8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C1A19-B822-DF41-881A-E1BC2C61F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59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6383D-C734-164D-8C7A-6C277BC9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152BC-EED1-014E-8B9B-208DAA211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35473-6754-1E44-B616-472441969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1ADBD-7A56-714E-872D-83802F9EE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157E0-AF3E-A146-9B79-B1D4D6CED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6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A65089-BE84-AD4C-BEA3-C3275EB35B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0FE5EF-A212-C843-A353-602AB669C2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889C5-4727-E946-AFCB-217BEEE71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7584D-B029-C84D-8C19-5FD7369F6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21EDD-E510-1B43-93FD-3FE08954F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833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03D7D-EDAF-7641-B318-CD0C0FA2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A53B0-F4D9-6040-A661-BF605AC1A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BC0A7-2113-2A41-9369-8890C6AB8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69F41-81DF-CB45-A012-3E96F2E07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A9F18-F1F4-B547-A25B-CCED294E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50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AA1E1-11E1-D443-B8FA-E7B71E96B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DFF2B-0E15-3343-9719-2FA27F814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D8381-F102-CF4C-991E-8D825930A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B08F5-9807-D941-8983-EFA928B9B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F0B8F-D6D8-8849-A2AA-106DFCFA0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609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AD635-8F73-FE42-AB69-F1615A96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3CB36-F10B-8441-9B05-DD75F532EF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17ACF-E959-9E41-A920-6FB45F109E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B8566-4087-8442-A9F3-EE5D93C4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FBB718-6712-1F44-AD6E-F4DD15154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C50FA6-924D-8640-A69E-DA1AFA81F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9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0AB0A-F3F3-EB4C-8DCD-F66F6B776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9DD75-1AA7-8B45-9F60-672ECCC27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2B2CBA-F386-5944-AB1F-1EBAA90734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B02C5D-A984-D449-A0F1-CAF8E2845E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C20E53-1862-624D-93FD-E0B9B509C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46AC91-1FAC-D043-A884-AF56672E3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273A71-248A-434E-AFAC-26C42CFBA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EBAF03-0B9E-0249-A6A3-80C2C120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92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0CBFB-D3E6-FA45-9357-20735CABC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1A737-3188-5A4E-A4B6-97FC72EE1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CE6705-ED3F-8D42-A043-B5B5CF95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CC2F77-4092-954C-9D22-E739650A7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35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862521-85AB-6346-9428-2A12FD3E6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884D3B-E040-9141-8D39-86D344DF0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50F32-683D-FD4E-A9B7-B392ECA8F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81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526EB-0DD3-274E-BD3F-7F94D6EE6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601A4-19BE-9D4A-8169-95B8613D1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0FE64-69FA-AE42-93D8-44138D7FD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E7523-4842-B04B-B9F0-72C4D794C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FD2EE-7292-FA4C-B8EA-1923433B5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82406B-806D-7D41-96C7-8ED2C25D5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35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77D74-D33D-4744-8870-53F62B4DB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D2960B-36A5-F445-B5BD-CA1735B3FA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49B9E-DCC4-E945-B71A-ACCBFD8ABC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94B8F-DBCF-BB4C-967F-8F62F132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C808F-DCE4-3D41-9F63-FC0E50096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8462B6-6676-F943-BCD9-AC0A70390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21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A1394B-2AB7-8B46-8556-E280B881D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B57B4-B22F-CB49-8F0B-C99AD2D44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7186-6F5B-B84E-9CFB-A24690E3D2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0F893-290C-5647-BBF2-5D950253EFB0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4DC6EC-0B0D-344C-B578-88879E7558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7C415-94EC-144A-887E-2E90FD5A35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22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chinaproject.harvard.edu/publications/effects-energy-paths-and-emission-controls-and-standards-future-trends-chinas-emissions-0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www.dailycal.org/2016/05/04/researchers-discover-wildfires-correlate-human-activity-climate-change/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notalotofpeopleknowthat.wordpress.com/2016/03/05/meteorologist-trashes-jennifer-francis-extreme-weather-theory/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www.msn.com/en-us/news/world/brazil-s-bolsonaro-rejects-biden-s-offer-of-20-billion-to-protect-the-amazon/ar-BB19Acw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A7C085-B26D-434B-B282-E246A2187607}"/>
              </a:ext>
            </a:extLst>
          </p:cNvPr>
          <p:cNvSpPr txBox="1"/>
          <p:nvPr/>
        </p:nvSpPr>
        <p:spPr>
          <a:xfrm>
            <a:off x="424921" y="428178"/>
            <a:ext cx="1112270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Welcome to Modeling Earth’s Climate!</a:t>
            </a:r>
          </a:p>
          <a:p>
            <a:endParaRPr lang="en-US" sz="2400" b="1" dirty="0"/>
          </a:p>
          <a:p>
            <a:r>
              <a:rPr lang="en-US" sz="2400" dirty="0"/>
              <a:t>Let’s check out the syllabus on Canvas, especially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Resources you’ll need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Rhythm of the week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CGIs are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Contingencies for missing class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Evaluation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Topic schedule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11930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26720-33D7-9840-9D01-D6832F7FF771}"/>
              </a:ext>
            </a:extLst>
          </p:cNvPr>
          <p:cNvSpPr txBox="1"/>
          <p:nvPr/>
        </p:nvSpPr>
        <p:spPr>
          <a:xfrm>
            <a:off x="424921" y="428178"/>
            <a:ext cx="11122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Why (and how) to learn to model Earth’s climate?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61F3DF-05E4-A344-8434-DF1C20133220}"/>
              </a:ext>
            </a:extLst>
          </p:cNvPr>
          <p:cNvSpPr txBox="1"/>
          <p:nvPr/>
        </p:nvSpPr>
        <p:spPr>
          <a:xfrm>
            <a:off x="605481" y="1186249"/>
            <a:ext cx="80689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Construct models and run them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Run existing (“canned”)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Critique the results, revise assumptions</a:t>
            </a:r>
          </a:p>
        </p:txBody>
      </p:sp>
    </p:spTree>
    <p:extLst>
      <p:ext uri="{BB962C8B-B14F-4D97-AF65-F5344CB8AC3E}">
        <p14:creationId xmlns:p14="http://schemas.microsoft.com/office/powerpoint/2010/main" val="1103898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1FD354-1489-794B-BF7E-D739CDC23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558" y="656970"/>
            <a:ext cx="8839200" cy="5359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C4463A-1B08-F64C-803A-F850D903BA73}"/>
              </a:ext>
            </a:extLst>
          </p:cNvPr>
          <p:cNvSpPr txBox="1"/>
          <p:nvPr/>
        </p:nvSpPr>
        <p:spPr>
          <a:xfrm>
            <a:off x="1441622" y="6293369"/>
            <a:ext cx="9082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Professor Karen Shell, Oregon State University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2E07D7-7A4D-0049-A3FE-A45920CF7FC0}"/>
              </a:ext>
            </a:extLst>
          </p:cNvPr>
          <p:cNvSpPr txBox="1"/>
          <p:nvPr/>
        </p:nvSpPr>
        <p:spPr>
          <a:xfrm>
            <a:off x="421379" y="195305"/>
            <a:ext cx="11122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is a model, anyway*?</a:t>
            </a:r>
          </a:p>
        </p:txBody>
      </p:sp>
    </p:spTree>
    <p:extLst>
      <p:ext uri="{BB962C8B-B14F-4D97-AF65-F5344CB8AC3E}">
        <p14:creationId xmlns:p14="http://schemas.microsoft.com/office/powerpoint/2010/main" val="4215493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FEEA84-B1F6-4B40-B9E3-CE2608A4EB0B}"/>
              </a:ext>
            </a:extLst>
          </p:cNvPr>
          <p:cNvSpPr/>
          <p:nvPr/>
        </p:nvSpPr>
        <p:spPr>
          <a:xfrm>
            <a:off x="114287" y="1166842"/>
            <a:ext cx="533638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/>
              <a:t>Earth.nullschool.net</a:t>
            </a:r>
            <a:endParaRPr lang="en-US" sz="2400" b="1" dirty="0"/>
          </a:p>
          <a:p>
            <a:endParaRPr lang="en-US" sz="2400" b="1" dirty="0"/>
          </a:p>
          <a:p>
            <a:r>
              <a:rPr lang="en-US" sz="2400" dirty="0"/>
              <a:t>What you’ll do: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Mess with this model and learn what you can. I have some ideas, but you can take it where you want 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Copy/paste into your research notebook.</a:t>
            </a:r>
          </a:p>
          <a:p>
            <a:endParaRPr lang="en-US" sz="2400" dirty="0"/>
          </a:p>
          <a:p>
            <a:r>
              <a:rPr lang="en-US" sz="2400" dirty="0"/>
              <a:t>What I hope you’ll get from it: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 global perspective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Familiarity with some basics of weather (since weather is the basis of climate)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BA2912-BFA1-0543-960E-C2A1E942F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887" y="871752"/>
            <a:ext cx="5073333" cy="511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887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FEEA84-B1F6-4B40-B9E3-CE2608A4EB0B}"/>
              </a:ext>
            </a:extLst>
          </p:cNvPr>
          <p:cNvSpPr/>
          <p:nvPr/>
        </p:nvSpPr>
        <p:spPr>
          <a:xfrm>
            <a:off x="299639" y="117693"/>
            <a:ext cx="673135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Ideas …</a:t>
            </a:r>
          </a:p>
          <a:p>
            <a:endParaRPr lang="en-US" sz="2400" b="1" dirty="0"/>
          </a:p>
          <a:p>
            <a:r>
              <a:rPr lang="en-US" sz="2400" b="1" dirty="0"/>
              <a:t>I. Surface air pollutant concentrations. </a:t>
            </a:r>
          </a:p>
          <a:p>
            <a:endParaRPr lang="en-US" sz="2400" b="1" dirty="0"/>
          </a:p>
          <a:p>
            <a:r>
              <a:rPr lang="en-US" sz="2400" b="1" dirty="0"/>
              <a:t>What this tells you: </a:t>
            </a:r>
            <a:r>
              <a:rPr lang="en-US" sz="2400" dirty="0"/>
              <a:t>Concentrations of Carbon Monoxide (a highly toxic air pollutant)</a:t>
            </a:r>
          </a:p>
          <a:p>
            <a:endParaRPr lang="en-US" sz="2400" b="1" dirty="0"/>
          </a:p>
          <a:p>
            <a:r>
              <a:rPr lang="en-US" sz="2400" b="1" dirty="0"/>
              <a:t>Questions to ponder: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bad is China’s urban air problem?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bad is it elsewhere?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What role that might be playing in a nation’s interest in eliminating fossil fuel usage? (see, e.g.,  </a:t>
            </a:r>
            <a:r>
              <a:rPr lang="en-US" sz="2400" dirty="0">
                <a:hlinkClick r:id="rId2"/>
              </a:rPr>
              <a:t>https://chinaproject.harvard.edu/publications/effects-energy-paths-and-emission-controls-and-standards-future-trends-chinas-emissions-0</a:t>
            </a:r>
            <a:r>
              <a:rPr lang="en-US" sz="2400" dirty="0"/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ACE78F-8961-ED4D-B8E9-5F3BEAC8B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183" y="1301985"/>
            <a:ext cx="4305862" cy="386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202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FEEA84-B1F6-4B40-B9E3-CE2608A4EB0B}"/>
              </a:ext>
            </a:extLst>
          </p:cNvPr>
          <p:cNvSpPr/>
          <p:nvPr/>
        </p:nvSpPr>
        <p:spPr>
          <a:xfrm>
            <a:off x="262569" y="982176"/>
            <a:ext cx="474191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II. Fires. </a:t>
            </a:r>
          </a:p>
          <a:p>
            <a:endParaRPr lang="en-US" sz="2400" b="1" dirty="0"/>
          </a:p>
          <a:p>
            <a:r>
              <a:rPr lang="en-US" sz="2400" b="1" dirty="0"/>
              <a:t>What this tells you: </a:t>
            </a:r>
            <a:r>
              <a:rPr lang="en-US" sz="2400" dirty="0"/>
              <a:t>Where major fires are at any given time.</a:t>
            </a:r>
            <a:endParaRPr lang="en-US" sz="2400" b="1" dirty="0"/>
          </a:p>
          <a:p>
            <a:endParaRPr lang="en-US" sz="2400" b="1" dirty="0"/>
          </a:p>
          <a:p>
            <a:r>
              <a:rPr lang="en-US" sz="2400" b="1" dirty="0"/>
              <a:t>Questions to ponder: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Is there a correlation?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Is there causality? (see, e.g., </a:t>
            </a:r>
            <a:r>
              <a:rPr lang="en-US" sz="2400" dirty="0">
                <a:hlinkClick r:id="rId2"/>
              </a:rPr>
              <a:t>https://www.dailycal.org/2016/05/04/researchers-discover-wildfires-correlate-human-activity-climate-change/</a:t>
            </a:r>
            <a:r>
              <a:rPr lang="en-US" sz="2400" dirty="0"/>
              <a:t>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Check out Brazil too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FB46FA-1277-A44E-9029-ADA837A13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251" y="1374832"/>
            <a:ext cx="4896282" cy="428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95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FEEA84-B1F6-4B40-B9E3-CE2608A4EB0B}"/>
              </a:ext>
            </a:extLst>
          </p:cNvPr>
          <p:cNvSpPr/>
          <p:nvPr/>
        </p:nvSpPr>
        <p:spPr>
          <a:xfrm>
            <a:off x="89574" y="514068"/>
            <a:ext cx="720091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III. The jet stream</a:t>
            </a:r>
          </a:p>
          <a:p>
            <a:endParaRPr lang="en-US" sz="2400" b="1" dirty="0"/>
          </a:p>
          <a:p>
            <a:r>
              <a:rPr lang="en-US" sz="2400" b="1" dirty="0"/>
              <a:t>What this tells you: </a:t>
            </a:r>
            <a:r>
              <a:rPr lang="en-US" sz="2400" dirty="0"/>
              <a:t>To the north of the stream is cold Arctic air, to the south warm air.</a:t>
            </a:r>
          </a:p>
          <a:p>
            <a:endParaRPr lang="en-US" sz="2400" b="1" dirty="0"/>
          </a:p>
          <a:p>
            <a:r>
              <a:rPr lang="en-US" sz="2400" b="1" dirty="0"/>
              <a:t> Some Questions to ponder: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Was the mid-June “heat dome” episode related to the jet stream (yes).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Are these undulations getting more pronounced with climate change (yes – this is the Francis/</a:t>
            </a:r>
            <a:r>
              <a:rPr lang="en-US" sz="2400" dirty="0" err="1"/>
              <a:t>Vavrus</a:t>
            </a:r>
            <a:r>
              <a:rPr lang="en-US" sz="2400" dirty="0"/>
              <a:t> theory)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do climate change nay-sayers respond? (see, e.g., </a:t>
            </a:r>
            <a:r>
              <a:rPr lang="en-US" sz="2400" dirty="0">
                <a:hlinkClick r:id="rId2"/>
              </a:rPr>
              <a:t>https://notalotofpeopleknowthat.wordpress.com/2016/03/05/meteorologist-trashes-jennifer-francis-extreme-weather-theory/</a:t>
            </a:r>
            <a:r>
              <a:rPr lang="en-US" sz="2400" dirty="0"/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08F2D2-EB3F-874A-AB64-5A291F1BF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472" y="980705"/>
            <a:ext cx="4222762" cy="416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96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FEEA84-B1F6-4B40-B9E3-CE2608A4EB0B}"/>
              </a:ext>
            </a:extLst>
          </p:cNvPr>
          <p:cNvSpPr/>
          <p:nvPr/>
        </p:nvSpPr>
        <p:spPr>
          <a:xfrm>
            <a:off x="101931" y="640070"/>
            <a:ext cx="5639844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IV. Surface CO</a:t>
            </a:r>
            <a:r>
              <a:rPr lang="en-US" sz="2400" b="1" baseline="-25000" dirty="0"/>
              <a:t>2</a:t>
            </a:r>
            <a:r>
              <a:rPr lang="en-US" sz="2400" b="1" dirty="0"/>
              <a:t> concentrations</a:t>
            </a:r>
          </a:p>
          <a:p>
            <a:endParaRPr lang="en-US" sz="2400" b="1" dirty="0"/>
          </a:p>
          <a:p>
            <a:r>
              <a:rPr lang="en-US" sz="2400" b="1" dirty="0"/>
              <a:t>What this tells you: </a:t>
            </a:r>
            <a:r>
              <a:rPr lang="en-US" sz="2400" dirty="0"/>
              <a:t>Red =&gt; low concentration, hence a CO</a:t>
            </a:r>
            <a:r>
              <a:rPr lang="en-US" sz="2400" baseline="-25000" dirty="0"/>
              <a:t>2</a:t>
            </a:r>
            <a:r>
              <a:rPr lang="en-US" sz="2400" dirty="0"/>
              <a:t> sink</a:t>
            </a:r>
          </a:p>
          <a:p>
            <a:endParaRPr lang="en-US" sz="2400" b="1" dirty="0"/>
          </a:p>
          <a:p>
            <a:r>
              <a:rPr lang="en-US" sz="2400" b="1" dirty="0"/>
              <a:t>Questions: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Does this pattern change with the seasons (yes).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Who pays to protect the rainforests? (see, e.g., </a:t>
            </a:r>
            <a:r>
              <a:rPr lang="en-US" sz="2400" dirty="0">
                <a:hlinkClick r:id="rId2"/>
              </a:rPr>
              <a:t>https://www.msn.com/en-us/news/world/brazil-s-bolsonaro-rejects-biden-s-offer-of-20-billion-to-protect-the-amazon/ar-BB19AcwL</a:t>
            </a:r>
            <a:r>
              <a:rPr lang="en-US" sz="2400" dirty="0"/>
              <a:t>) 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DAB381-B20A-1F4A-9F77-D87B3E2FD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589" y="1616884"/>
            <a:ext cx="5374930" cy="316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578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435</Words>
  <Application>Microsoft Macintosh PowerPoint</Application>
  <PresentationFormat>Widescreen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9</cp:revision>
  <dcterms:created xsi:type="dcterms:W3CDTF">2021-08-21T17:02:16Z</dcterms:created>
  <dcterms:modified xsi:type="dcterms:W3CDTF">2022-08-22T16:39:14Z</dcterms:modified>
</cp:coreProperties>
</file>

<file path=docProps/thumbnail.jpeg>
</file>